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861" r:id="rId2"/>
    <p:sldId id="1339" r:id="rId3"/>
    <p:sldId id="1337" r:id="rId4"/>
    <p:sldId id="1340" r:id="rId5"/>
    <p:sldId id="1338" r:id="rId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88403" autoAdjust="0"/>
  </p:normalViewPr>
  <p:slideViewPr>
    <p:cSldViewPr>
      <p:cViewPr varScale="1">
        <p:scale>
          <a:sx n="192" d="100"/>
          <a:sy n="192" d="100"/>
        </p:scale>
        <p:origin x="74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11/3/23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117303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611934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9636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9:37-46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89745"/>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30" b="1" baseline="30000" dirty="0">
                <a:solidFill>
                  <a:srgbClr val="FFFFFF"/>
                </a:solidFill>
                <a:effectLst/>
                <a:latin typeface="Times New Roman" panose="02020603050405020304" pitchFamily="18" charset="0"/>
                <a:ea typeface="Times New Roman" panose="02020603050405020304" pitchFamily="18" charset="0"/>
              </a:rPr>
              <a:t>37 </a:t>
            </a:r>
            <a:r>
              <a:rPr lang="en-AU" sz="2630" dirty="0">
                <a:solidFill>
                  <a:srgbClr val="FFFFFF"/>
                </a:solidFill>
                <a:effectLst/>
                <a:latin typeface="Times New Roman" panose="02020603050405020304" pitchFamily="18" charset="0"/>
                <a:ea typeface="Times New Roman" panose="02020603050405020304" pitchFamily="18" charset="0"/>
              </a:rPr>
              <a:t>On the next day, when they had come down from the mountain, a great crowd met him.  </a:t>
            </a:r>
            <a:r>
              <a:rPr lang="en-AU" sz="2630" b="1" baseline="30000" dirty="0">
                <a:solidFill>
                  <a:srgbClr val="FFFFFF"/>
                </a:solidFill>
                <a:effectLst/>
                <a:latin typeface="Times New Roman" panose="02020603050405020304" pitchFamily="18" charset="0"/>
                <a:ea typeface="Times New Roman" panose="02020603050405020304" pitchFamily="18" charset="0"/>
              </a:rPr>
              <a:t>38 </a:t>
            </a:r>
            <a:r>
              <a:rPr lang="en-AU" sz="2630" dirty="0">
                <a:solidFill>
                  <a:srgbClr val="FFFFFF"/>
                </a:solidFill>
                <a:effectLst/>
                <a:latin typeface="Times New Roman" panose="02020603050405020304" pitchFamily="18" charset="0"/>
                <a:ea typeface="Times New Roman" panose="02020603050405020304" pitchFamily="18" charset="0"/>
              </a:rPr>
              <a:t>And behold, a man from the crowd cried out, “Teacher, I beg you to look at my son, for he is my only child.  </a:t>
            </a:r>
            <a:r>
              <a:rPr lang="en-AU" sz="2630" b="1" baseline="30000" dirty="0">
                <a:solidFill>
                  <a:srgbClr val="FFFFFF"/>
                </a:solidFill>
                <a:effectLst/>
                <a:latin typeface="Times New Roman" panose="02020603050405020304" pitchFamily="18" charset="0"/>
                <a:ea typeface="Times New Roman" panose="02020603050405020304" pitchFamily="18" charset="0"/>
              </a:rPr>
              <a:t>39 </a:t>
            </a:r>
            <a:r>
              <a:rPr lang="en-AU" sz="2630" dirty="0">
                <a:solidFill>
                  <a:srgbClr val="FFFFFF"/>
                </a:solidFill>
                <a:effectLst/>
                <a:latin typeface="Times New Roman" panose="02020603050405020304" pitchFamily="18" charset="0"/>
                <a:ea typeface="Times New Roman" panose="02020603050405020304" pitchFamily="18" charset="0"/>
              </a:rPr>
              <a:t>And behold, a spirit seizes him, and he suddenly cries out.  It convulses him so that he foams at the mouth, and shatters him, and will hardly leave him.  </a:t>
            </a:r>
            <a:r>
              <a:rPr lang="en-AU" sz="2630" b="1" baseline="30000" dirty="0">
                <a:solidFill>
                  <a:srgbClr val="FFFFFF"/>
                </a:solidFill>
                <a:effectLst/>
                <a:latin typeface="Times New Roman" panose="02020603050405020304" pitchFamily="18" charset="0"/>
                <a:ea typeface="Times New Roman" panose="02020603050405020304" pitchFamily="18" charset="0"/>
              </a:rPr>
              <a:t>40 </a:t>
            </a:r>
            <a:r>
              <a:rPr lang="en-AU" sz="2630" dirty="0">
                <a:solidFill>
                  <a:srgbClr val="FFFFFF"/>
                </a:solidFill>
                <a:effectLst/>
                <a:latin typeface="Times New Roman" panose="02020603050405020304" pitchFamily="18" charset="0"/>
                <a:ea typeface="Times New Roman" panose="02020603050405020304" pitchFamily="18" charset="0"/>
              </a:rPr>
              <a:t>And I begged your disciples to cast it out, but they could not.”  </a:t>
            </a:r>
            <a:r>
              <a:rPr lang="en-AU" sz="2630" b="1" baseline="30000" dirty="0">
                <a:solidFill>
                  <a:srgbClr val="FFFFFF"/>
                </a:solidFill>
                <a:effectLst/>
                <a:latin typeface="Times New Roman" panose="02020603050405020304" pitchFamily="18" charset="0"/>
                <a:ea typeface="Times New Roman" panose="02020603050405020304" pitchFamily="18" charset="0"/>
              </a:rPr>
              <a:t>41 </a:t>
            </a:r>
            <a:r>
              <a:rPr lang="en-AU" sz="2630" dirty="0">
                <a:solidFill>
                  <a:srgbClr val="FFFFFF"/>
                </a:solidFill>
                <a:effectLst/>
                <a:latin typeface="Times New Roman" panose="02020603050405020304" pitchFamily="18" charset="0"/>
                <a:ea typeface="Times New Roman" panose="02020603050405020304" pitchFamily="18" charset="0"/>
              </a:rPr>
              <a:t>Jesus answered, “O faithless and twisted generation, how long am I to be with you and bear with you?  Bring your son here.”  </a:t>
            </a:r>
            <a:r>
              <a:rPr lang="en-AU" sz="2630" b="1" baseline="30000" dirty="0">
                <a:solidFill>
                  <a:srgbClr val="FFFFFF"/>
                </a:solidFill>
                <a:effectLst/>
                <a:latin typeface="Times New Roman" panose="02020603050405020304" pitchFamily="18" charset="0"/>
                <a:ea typeface="Times New Roman" panose="02020603050405020304" pitchFamily="18" charset="0"/>
              </a:rPr>
              <a:t>42 </a:t>
            </a:r>
            <a:r>
              <a:rPr lang="en-AU" sz="2630" dirty="0">
                <a:solidFill>
                  <a:srgbClr val="FFFFFF"/>
                </a:solidFill>
                <a:effectLst/>
                <a:latin typeface="Times New Roman" panose="02020603050405020304" pitchFamily="18" charset="0"/>
                <a:ea typeface="Times New Roman" panose="02020603050405020304" pitchFamily="18" charset="0"/>
              </a:rPr>
              <a:t>While he was coming, the demon threw him to the ground and convulsed him.  But Jesus rebuked the unclean spirit and healed the boy, and gave him back to his father.  </a:t>
            </a:r>
            <a:r>
              <a:rPr lang="en-AU" sz="2630" b="1" baseline="30000" dirty="0">
                <a:solidFill>
                  <a:srgbClr val="FFFFFF"/>
                </a:solidFill>
                <a:effectLst/>
                <a:latin typeface="Times New Roman" panose="02020603050405020304" pitchFamily="18" charset="0"/>
                <a:ea typeface="Times New Roman" panose="02020603050405020304" pitchFamily="18" charset="0"/>
              </a:rPr>
              <a:t>43 </a:t>
            </a:r>
            <a:r>
              <a:rPr lang="en-AU" sz="2630" dirty="0">
                <a:solidFill>
                  <a:srgbClr val="FFFFFF"/>
                </a:solidFill>
                <a:effectLst/>
                <a:latin typeface="Times New Roman" panose="02020603050405020304" pitchFamily="18" charset="0"/>
                <a:ea typeface="Times New Roman" panose="02020603050405020304" pitchFamily="18" charset="0"/>
              </a:rPr>
              <a:t>And all were astonished at the majesty of God.</a:t>
            </a:r>
            <a:r>
              <a:rPr lang="en-AU" sz="2630" dirty="0">
                <a:effectLst/>
              </a:rPr>
              <a:t> </a:t>
            </a:r>
            <a:endParaRPr lang="en-AU" sz="263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45533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528419"/>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But while they were all marvelling at everything he was doing, Jesus said to his disciples, </a:t>
            </a:r>
            <a:r>
              <a:rPr lang="en-AU" sz="2800" b="1" baseline="30000" dirty="0">
                <a:solidFill>
                  <a:srgbClr val="FFFFFF"/>
                </a:solidFill>
                <a:effectLst/>
                <a:latin typeface="Times New Roman" panose="02020603050405020304" pitchFamily="18" charset="0"/>
                <a:ea typeface="Times New Roman" panose="02020603050405020304" pitchFamily="18" charset="0"/>
              </a:rPr>
              <a:t>44 </a:t>
            </a:r>
            <a:r>
              <a:rPr lang="en-AU" sz="2800" dirty="0">
                <a:solidFill>
                  <a:srgbClr val="FFFFFF"/>
                </a:solidFill>
                <a:effectLst/>
                <a:latin typeface="Times New Roman" panose="02020603050405020304" pitchFamily="18" charset="0"/>
                <a:ea typeface="Times New Roman" panose="02020603050405020304" pitchFamily="18" charset="0"/>
              </a:rPr>
              <a:t>“Let these words sink into your ears:  The Son of Man is about to be delivered into the hands of men.”  </a:t>
            </a:r>
            <a:r>
              <a:rPr lang="en-AU" sz="2800" b="1" baseline="30000" dirty="0">
                <a:solidFill>
                  <a:srgbClr val="FFFFFF"/>
                </a:solidFill>
                <a:effectLst/>
                <a:latin typeface="Times New Roman" panose="02020603050405020304" pitchFamily="18" charset="0"/>
                <a:ea typeface="Times New Roman" panose="02020603050405020304" pitchFamily="18" charset="0"/>
              </a:rPr>
              <a:t>45 </a:t>
            </a:r>
            <a:r>
              <a:rPr lang="en-AU" sz="2800" dirty="0">
                <a:solidFill>
                  <a:srgbClr val="FFFFFF"/>
                </a:solidFill>
                <a:effectLst/>
                <a:latin typeface="Times New Roman" panose="02020603050405020304" pitchFamily="18" charset="0"/>
                <a:ea typeface="Times New Roman" panose="02020603050405020304" pitchFamily="18" charset="0"/>
              </a:rPr>
              <a:t>But they did not understand this saying, and it was concealed from them, so that they might not perceive it.  And they were afraid to ask him about this saying.  </a:t>
            </a:r>
          </a:p>
          <a:p>
            <a:pPr indent="152400">
              <a:lnSpc>
                <a:spcPct val="110000"/>
              </a:lnSpc>
              <a:spcAft>
                <a:spcPts val="1000"/>
              </a:spcAft>
            </a:pPr>
            <a:endParaRPr lang="en-AU" sz="28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46 </a:t>
            </a:r>
            <a:r>
              <a:rPr lang="en-AU" sz="2800" dirty="0">
                <a:solidFill>
                  <a:srgbClr val="FFFFFF"/>
                </a:solidFill>
                <a:effectLst/>
                <a:latin typeface="Times New Roman" panose="02020603050405020304" pitchFamily="18" charset="0"/>
                <a:ea typeface="Times New Roman" panose="02020603050405020304" pitchFamily="18" charset="0"/>
              </a:rPr>
              <a:t>An argument arose among them as to which of them was the greatest.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619672" y="19929"/>
            <a:ext cx="6048672" cy="430887"/>
          </a:xfrm>
          <a:prstGeom prst="rect">
            <a:avLst/>
          </a:prstGeom>
          <a:noFill/>
          <a:ln w="19050">
            <a:noFill/>
          </a:ln>
        </p:spPr>
        <p:txBody>
          <a:bodyPr wrap="square" rtlCol="0">
            <a:spAutoFit/>
          </a:bodyPr>
          <a:lstStyle/>
          <a:p>
            <a:pPr marL="4763" indent="-4763" algn="ctr"/>
            <a:r>
              <a:rPr lang="en-AU" sz="2200" dirty="0">
                <a:solidFill>
                  <a:srgbClr val="FFFF00"/>
                </a:solidFill>
                <a:latin typeface="Times New Roman" panose="02020603050405020304" pitchFamily="18" charset="0"/>
                <a:cs typeface="Times New Roman" panose="02020603050405020304" pitchFamily="18" charset="0"/>
              </a:rPr>
              <a:t>Physical healing, Spiritual healing, and its purpose</a:t>
            </a:r>
          </a:p>
        </p:txBody>
      </p:sp>
      <p:sp>
        <p:nvSpPr>
          <p:cNvPr id="12" name="TextBox 11">
            <a:extLst>
              <a:ext uri="{FF2B5EF4-FFF2-40B4-BE49-F238E27FC236}">
                <a16:creationId xmlns:a16="http://schemas.microsoft.com/office/drawing/2014/main" id="{9BE99BC9-8C58-D458-2E7F-A5E7E9C0FAF1}"/>
              </a:ext>
            </a:extLst>
          </p:cNvPr>
          <p:cNvSpPr txBox="1"/>
          <p:nvPr/>
        </p:nvSpPr>
        <p:spPr>
          <a:xfrm>
            <a:off x="-1" y="450816"/>
            <a:ext cx="9144000"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taught us that Evil Spirits (demons) are active in this world and can physically debilitate a person and change their behaviour</a:t>
            </a:r>
          </a:p>
        </p:txBody>
      </p:sp>
      <p:sp>
        <p:nvSpPr>
          <p:cNvPr id="4" name="Text Box 4">
            <a:extLst>
              <a:ext uri="{FF2B5EF4-FFF2-40B4-BE49-F238E27FC236}">
                <a16:creationId xmlns:a16="http://schemas.microsoft.com/office/drawing/2014/main" id="{FCF2CB55-55E3-2C85-3FC7-C48D1C630DBA}"/>
              </a:ext>
            </a:extLst>
          </p:cNvPr>
          <p:cNvSpPr txBox="1">
            <a:spLocks noChangeArrowheads="1"/>
          </p:cNvSpPr>
          <p:nvPr/>
        </p:nvSpPr>
        <p:spPr bwMode="auto">
          <a:xfrm>
            <a:off x="1" y="1201316"/>
            <a:ext cx="9143998" cy="2246769"/>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latin typeface="Times New Roman" panose="02020603050405020304" pitchFamily="18" charset="0"/>
                <a:ea typeface="Times New Roman" panose="02020603050405020304" pitchFamily="18" charset="0"/>
              </a:rPr>
              <a:t>Ephesians 6: (ESV)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be strong in the Lord and in the strength of </a:t>
            </a:r>
            <a:r>
              <a:rPr lang="en-AU" sz="2000" b="1" dirty="0">
                <a:latin typeface="Comic Sans MS" panose="030F0902030302020204" pitchFamily="66" charset="0"/>
                <a:ea typeface="Times New Roman" panose="02020603050405020304" pitchFamily="18" charset="0"/>
                <a:cs typeface="Times New Roman" panose="02020603050405020304" pitchFamily="18" charset="0"/>
              </a:rPr>
              <a:t>his</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might.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Put on the whole armour of God, that you may be able to stand against the schemes of the devil.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For we do not wrestle against flesh and blood, but against the rulers, against the authorities, against the cosmic powers over this present darkness, against the spiritual forces of evil in the heavenly places.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Therefore take up the whole armour of God, that you may be able to withstand in the evil day, and having done all, to stand firm.</a:t>
            </a:r>
            <a:r>
              <a:rPr lang="en-AU" sz="2000" dirty="0"/>
              <a:t> </a:t>
            </a:r>
            <a:endParaRPr lang="en-US" sz="2000" dirty="0">
              <a:latin typeface="Comic Sans MS" panose="030F0902030302020204" pitchFamily="66" charset="0"/>
            </a:endParaRPr>
          </a:p>
        </p:txBody>
      </p:sp>
    </p:spTree>
    <p:extLst>
      <p:ext uri="{BB962C8B-B14F-4D97-AF65-F5344CB8AC3E}">
        <p14:creationId xmlns:p14="http://schemas.microsoft.com/office/powerpoint/2010/main" val="1065597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619672" y="19929"/>
            <a:ext cx="6048672" cy="430887"/>
          </a:xfrm>
          <a:prstGeom prst="rect">
            <a:avLst/>
          </a:prstGeom>
          <a:noFill/>
          <a:ln w="19050">
            <a:noFill/>
          </a:ln>
        </p:spPr>
        <p:txBody>
          <a:bodyPr wrap="square" rtlCol="0">
            <a:spAutoFit/>
          </a:bodyPr>
          <a:lstStyle/>
          <a:p>
            <a:pPr marL="4763" indent="-4763" algn="ctr"/>
            <a:r>
              <a:rPr lang="en-AU" sz="2200" dirty="0">
                <a:solidFill>
                  <a:srgbClr val="FFFF00"/>
                </a:solidFill>
                <a:latin typeface="Times New Roman" panose="02020603050405020304" pitchFamily="18" charset="0"/>
                <a:cs typeface="Times New Roman" panose="02020603050405020304" pitchFamily="18" charset="0"/>
              </a:rPr>
              <a:t>Physical healing, Spiritual healing, and its purpose</a:t>
            </a:r>
          </a:p>
        </p:txBody>
      </p:sp>
      <p:sp>
        <p:nvSpPr>
          <p:cNvPr id="12" name="TextBox 11">
            <a:extLst>
              <a:ext uri="{FF2B5EF4-FFF2-40B4-BE49-F238E27FC236}">
                <a16:creationId xmlns:a16="http://schemas.microsoft.com/office/drawing/2014/main" id="{9BE99BC9-8C58-D458-2E7F-A5E7E9C0FAF1}"/>
              </a:ext>
            </a:extLst>
          </p:cNvPr>
          <p:cNvSpPr txBox="1"/>
          <p:nvPr/>
        </p:nvSpPr>
        <p:spPr>
          <a:xfrm>
            <a:off x="-15374" y="392090"/>
            <a:ext cx="9144000"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taught us that Evil Spirits (demons) are active in this world and can physically debilitate a person and change their behaviour</a:t>
            </a:r>
          </a:p>
        </p:txBody>
      </p:sp>
      <p:sp>
        <p:nvSpPr>
          <p:cNvPr id="14" name="TextBox 13">
            <a:extLst>
              <a:ext uri="{FF2B5EF4-FFF2-40B4-BE49-F238E27FC236}">
                <a16:creationId xmlns:a16="http://schemas.microsoft.com/office/drawing/2014/main" id="{4E3F9847-A7F2-0A9E-677E-730337CDEC85}"/>
              </a:ext>
            </a:extLst>
          </p:cNvPr>
          <p:cNvSpPr txBox="1"/>
          <p:nvPr/>
        </p:nvSpPr>
        <p:spPr>
          <a:xfrm>
            <a:off x="-11235" y="1376975"/>
            <a:ext cx="615203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Physical, Mental and Neurological Conditions: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B882FCEE-1E31-032B-E96E-379C4717873F}"/>
              </a:ext>
            </a:extLst>
          </p:cNvPr>
          <p:cNvSpPr txBox="1"/>
          <p:nvPr/>
        </p:nvSpPr>
        <p:spPr>
          <a:xfrm>
            <a:off x="679824" y="1653974"/>
            <a:ext cx="7897621" cy="923330"/>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physiological (have a physical cause)</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spiritual (caused by a spiritual condition or an unclean spirit)</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Sometimes both (an underlying physical condition made worse by evil)</a:t>
            </a:r>
          </a:p>
        </p:txBody>
      </p:sp>
      <p:sp>
        <p:nvSpPr>
          <p:cNvPr id="4" name="Text Box 4">
            <a:extLst>
              <a:ext uri="{FF2B5EF4-FFF2-40B4-BE49-F238E27FC236}">
                <a16:creationId xmlns:a16="http://schemas.microsoft.com/office/drawing/2014/main" id="{FCF2CB55-55E3-2C85-3FC7-C48D1C630DBA}"/>
              </a:ext>
            </a:extLst>
          </p:cNvPr>
          <p:cNvSpPr txBox="1">
            <a:spLocks noChangeArrowheads="1"/>
          </p:cNvSpPr>
          <p:nvPr/>
        </p:nvSpPr>
        <p:spPr bwMode="auto">
          <a:xfrm>
            <a:off x="1388275" y="1038421"/>
            <a:ext cx="5292078"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latin typeface="Comic Sans MS" panose="030F0902030302020204" pitchFamily="66" charset="0"/>
                <a:ea typeface="Times New Roman" panose="02020603050405020304" pitchFamily="18" charset="0"/>
                <a:cs typeface="Times New Roman" panose="02020603050405020304" pitchFamily="18" charset="0"/>
              </a:rPr>
              <a:t>Jesus rebuked the unclean spirit </a:t>
            </a:r>
            <a:r>
              <a:rPr lang="en-AU" sz="1600" b="1" u="sng" dirty="0">
                <a:latin typeface="Comic Sans MS" panose="030F0902030302020204" pitchFamily="66" charset="0"/>
                <a:ea typeface="Times New Roman" panose="02020603050405020304" pitchFamily="18" charset="0"/>
                <a:cs typeface="Times New Roman" panose="02020603050405020304" pitchFamily="18" charset="0"/>
              </a:rPr>
              <a:t>and</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healed</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the boy</a:t>
            </a:r>
            <a:r>
              <a:rPr lang="en-AU" sz="1600" dirty="0"/>
              <a:t> </a:t>
            </a:r>
            <a:endParaRPr lang="en-US" sz="2000" dirty="0">
              <a:latin typeface="Comic Sans MS" panose="030F0902030302020204" pitchFamily="66" charset="0"/>
            </a:endParaRPr>
          </a:p>
        </p:txBody>
      </p:sp>
      <p:sp>
        <p:nvSpPr>
          <p:cNvPr id="3" name="TextBox 2">
            <a:extLst>
              <a:ext uri="{FF2B5EF4-FFF2-40B4-BE49-F238E27FC236}">
                <a16:creationId xmlns:a16="http://schemas.microsoft.com/office/drawing/2014/main" id="{71E72E73-A09B-AF63-2E93-0F4E97B6D91D}"/>
              </a:ext>
            </a:extLst>
          </p:cNvPr>
          <p:cNvSpPr txBox="1"/>
          <p:nvPr/>
        </p:nvSpPr>
        <p:spPr>
          <a:xfrm>
            <a:off x="-18919" y="2498844"/>
            <a:ext cx="234329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Satan’s greatest tricks: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4ED1B19-0C98-4754-6423-277E0E623C5F}"/>
              </a:ext>
            </a:extLst>
          </p:cNvPr>
          <p:cNvSpPr txBox="1"/>
          <p:nvPr/>
        </p:nvSpPr>
        <p:spPr>
          <a:xfrm>
            <a:off x="2108355" y="2542090"/>
            <a:ext cx="5400600"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get people to believe that he does not exist;</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get Christians to fixate on Satan and his demons</a:t>
            </a:r>
          </a:p>
        </p:txBody>
      </p:sp>
      <p:sp>
        <p:nvSpPr>
          <p:cNvPr id="6" name="TextBox 5">
            <a:extLst>
              <a:ext uri="{FF2B5EF4-FFF2-40B4-BE49-F238E27FC236}">
                <a16:creationId xmlns:a16="http://schemas.microsoft.com/office/drawing/2014/main" id="{30AEEB87-1E0A-D387-4B4C-44880EDE1B85}"/>
              </a:ext>
            </a:extLst>
          </p:cNvPr>
          <p:cNvSpPr txBox="1"/>
          <p:nvPr/>
        </p:nvSpPr>
        <p:spPr>
          <a:xfrm>
            <a:off x="4138" y="3129694"/>
            <a:ext cx="9139861" cy="923330"/>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Seek first the Kingdom of God and His righteousness.  Do not chase after demons.  </a:t>
            </a:r>
          </a:p>
          <a:p>
            <a:pPr marL="285750" indent="-2857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But nor do we fear them.  Stand strong.</a:t>
            </a:r>
          </a:p>
          <a:p>
            <a:pPr marL="285750" indent="-2857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Faithfully living &amp; serving</a:t>
            </a:r>
          </a:p>
        </p:txBody>
      </p:sp>
      <p:sp>
        <p:nvSpPr>
          <p:cNvPr id="9" name="TextBox 8">
            <a:extLst>
              <a:ext uri="{FF2B5EF4-FFF2-40B4-BE49-F238E27FC236}">
                <a16:creationId xmlns:a16="http://schemas.microsoft.com/office/drawing/2014/main" id="{E5235CC6-2D59-2B4E-A7E5-E35C936765DB}"/>
              </a:ext>
            </a:extLst>
          </p:cNvPr>
          <p:cNvSpPr txBox="1"/>
          <p:nvPr/>
        </p:nvSpPr>
        <p:spPr>
          <a:xfrm>
            <a:off x="4499993" y="3475673"/>
            <a:ext cx="4350272" cy="646331"/>
          </a:xfrm>
          <a:prstGeom prst="rect">
            <a:avLst/>
          </a:prstGeom>
          <a:noFill/>
          <a:ln w="19050">
            <a:solidFill>
              <a:schemeClr val="bg1"/>
            </a:solidFill>
          </a:ln>
        </p:spPr>
        <p:txBody>
          <a:bodyPr wrap="square">
            <a:spAutoFit/>
          </a:bodyPr>
          <a:lstStyle/>
          <a:p>
            <a:r>
              <a:rPr lang="en-AU" dirty="0">
                <a:solidFill>
                  <a:schemeClr val="bg1"/>
                </a:solidFill>
                <a:latin typeface="Times New Roman" panose="02020603050405020304" pitchFamily="18" charset="0"/>
                <a:cs typeface="Times New Roman" panose="02020603050405020304" pitchFamily="18" charset="0"/>
              </a:rPr>
              <a:t>Truth;  Righteousness;  The Gospel of peace;  Faith;  Salvation;  The Word of God;  Prayer</a:t>
            </a:r>
          </a:p>
        </p:txBody>
      </p:sp>
      <p:cxnSp>
        <p:nvCxnSpPr>
          <p:cNvPr id="11" name="Straight Connector 10">
            <a:extLst>
              <a:ext uri="{FF2B5EF4-FFF2-40B4-BE49-F238E27FC236}">
                <a16:creationId xmlns:a16="http://schemas.microsoft.com/office/drawing/2014/main" id="{70A68CAA-FD66-1B3A-5BF2-2C1A2D29D285}"/>
              </a:ext>
            </a:extLst>
          </p:cNvPr>
          <p:cNvCxnSpPr/>
          <p:nvPr/>
        </p:nvCxnSpPr>
        <p:spPr>
          <a:xfrm>
            <a:off x="143509" y="4160002"/>
            <a:ext cx="8856984"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83798BB7-4A14-A720-D111-F284437922C2}"/>
              </a:ext>
            </a:extLst>
          </p:cNvPr>
          <p:cNvSpPr txBox="1"/>
          <p:nvPr/>
        </p:nvSpPr>
        <p:spPr>
          <a:xfrm>
            <a:off x="419736" y="4160002"/>
            <a:ext cx="8160514"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A faithless and twisted generation sees the activity of God, but does not recognise Him</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 Box 4">
            <a:extLst>
              <a:ext uri="{FF2B5EF4-FFF2-40B4-BE49-F238E27FC236}">
                <a16:creationId xmlns:a16="http://schemas.microsoft.com/office/drawing/2014/main" id="{C3D82EB7-FC21-5767-7D9E-8C870941A66B}"/>
              </a:ext>
            </a:extLst>
          </p:cNvPr>
          <p:cNvSpPr txBox="1">
            <a:spLocks noChangeArrowheads="1"/>
          </p:cNvSpPr>
          <p:nvPr/>
        </p:nvSpPr>
        <p:spPr bwMode="auto">
          <a:xfrm>
            <a:off x="107505" y="4464372"/>
            <a:ext cx="9001000" cy="315471"/>
          </a:xfrm>
          <a:prstGeom prst="rect">
            <a:avLst/>
          </a:prstGeom>
          <a:solidFill>
            <a:schemeClr val="bg1"/>
          </a:solidFill>
          <a:ln w="9525">
            <a:noFill/>
            <a:miter lim="800000"/>
            <a:headEnd/>
            <a:tailEnd/>
          </a:ln>
        </p:spPr>
        <p:txBody>
          <a:bodyPr wrap="square">
            <a:prstTxWarp prst="textNoShape">
              <a:avLst/>
            </a:prstTxWarp>
            <a:spAutoFit/>
          </a:bodyPr>
          <a:lstStyle/>
          <a:p>
            <a:r>
              <a:rPr lang="en-AU" sz="1450" b="1" baseline="30000" dirty="0">
                <a:effectLst/>
                <a:latin typeface="Comic Sans MS" panose="030F0902030302020204" pitchFamily="66" charset="0"/>
                <a:ea typeface="Times New Roman" panose="02020603050405020304" pitchFamily="18" charset="0"/>
                <a:cs typeface="Times New Roman" panose="02020603050405020304" pitchFamily="18" charset="0"/>
              </a:rPr>
              <a:t>44 </a:t>
            </a:r>
            <a:r>
              <a:rPr lang="en-AU" sz="1450" u="sng"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Let these words sink into your ears</a:t>
            </a:r>
            <a:r>
              <a:rPr lang="en-AU" sz="145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 The Son of Man is about to be delivered into the hands of men.</a:t>
            </a:r>
            <a:endParaRPr lang="en-US" sz="1450" dirty="0">
              <a:latin typeface="Comic Sans MS" panose="030F0902030302020204" pitchFamily="66" charset="0"/>
            </a:endParaRPr>
          </a:p>
        </p:txBody>
      </p:sp>
      <p:sp>
        <p:nvSpPr>
          <p:cNvPr id="8" name="TextBox 7">
            <a:extLst>
              <a:ext uri="{FF2B5EF4-FFF2-40B4-BE49-F238E27FC236}">
                <a16:creationId xmlns:a16="http://schemas.microsoft.com/office/drawing/2014/main" id="{423FB2DD-CFF8-28DD-7996-C38C010E19E3}"/>
              </a:ext>
            </a:extLst>
          </p:cNvPr>
          <p:cNvSpPr txBox="1"/>
          <p:nvPr/>
        </p:nvSpPr>
        <p:spPr>
          <a:xfrm>
            <a:off x="461" y="4790169"/>
            <a:ext cx="9108044" cy="923330"/>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about to accomplish a great setting free of captives in Jerusalem</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Through His death on the cross, we receive eternal life &amp; healing in glory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gift for a people of faith   ––  no longer twisted  ––  No death;  no suffering;  no evil</a:t>
            </a:r>
          </a:p>
        </p:txBody>
      </p:sp>
    </p:spTree>
    <p:extLst>
      <p:ext uri="{BB962C8B-B14F-4D97-AF65-F5344CB8AC3E}">
        <p14:creationId xmlns:p14="http://schemas.microsoft.com/office/powerpoint/2010/main" val="218793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uiExpand="1" build="p"/>
      <p:bldP spid="3" grpId="0" build="p"/>
      <p:bldP spid="5" grpId="0" uiExpand="1" build="p"/>
      <p:bldP spid="6" grpId="0" uiExpand="1" build="p"/>
      <p:bldP spid="9" grpId="0" animBg="1"/>
      <p:bldP spid="2" grpId="1" build="allAtOnce"/>
      <p:bldP spid="7" grpId="0" animBg="1"/>
      <p:bldP spid="8"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168903</TotalTime>
  <Words>678</Words>
  <Application>Microsoft Macintosh PowerPoint</Application>
  <PresentationFormat>On-screen Show (16:10)</PresentationFormat>
  <Paragraphs>38</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2563</cp:revision>
  <cp:lastPrinted>2023-08-26T05:45:41Z</cp:lastPrinted>
  <dcterms:created xsi:type="dcterms:W3CDTF">2016-11-04T06:28:01Z</dcterms:created>
  <dcterms:modified xsi:type="dcterms:W3CDTF">2023-11-03T05:30:50Z</dcterms:modified>
</cp:coreProperties>
</file>